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0"/>
  </p:sldMasterIdLst>
  <p:notesMasterIdLst>
    <p:notesMasterId r:id="rId25"/>
  </p:notesMasterIdLst>
  <p:handoutMasterIdLst>
    <p:handoutMasterId r:id="rId26"/>
  </p:handoutMasterIdLst>
  <p:sldIdLst>
    <p:sldId id="270" r:id="rId11"/>
    <p:sldId id="341" r:id="rId12"/>
    <p:sldId id="354" r:id="rId13"/>
    <p:sldId id="339" r:id="rId14"/>
    <p:sldId id="355" r:id="rId15"/>
    <p:sldId id="356" r:id="rId16"/>
    <p:sldId id="352" r:id="rId17"/>
    <p:sldId id="351" r:id="rId18"/>
    <p:sldId id="336" r:id="rId19"/>
    <p:sldId id="322" r:id="rId20"/>
    <p:sldId id="348" r:id="rId21"/>
    <p:sldId id="349" r:id="rId22"/>
    <p:sldId id="323" r:id="rId23"/>
    <p:sldId id="35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999999"/>
    <a:srgbClr val="4B4773"/>
    <a:srgbClr val="796EA5"/>
    <a:srgbClr val="00B3F0"/>
    <a:srgbClr val="8C01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323AC-D157-72A5-BEFC-AD967307F48D}" v="79" dt="2021-02-08T07:28:54.850"/>
    <p1510:client id="{6DA9BE57-C319-4E7B-9D93-A81064CB0E03}" v="994" dt="2021-02-08T10:23:07.873"/>
    <p1510:client id="{92F182E9-3EAE-B3F2-E23D-6AE916195C3C}" v="653" dt="2021-02-08T09:01:19.353"/>
    <p1510:client id="{FF79D57D-00C6-4AAC-AE9B-D34BCDB27906}" v="524" dt="2021-02-08T10:34:53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896" autoAdjust="0"/>
  </p:normalViewPr>
  <p:slideViewPr>
    <p:cSldViewPr snapToGrid="0">
      <p:cViewPr varScale="1">
        <p:scale>
          <a:sx n="45" d="100"/>
          <a:sy n="45" d="100"/>
        </p:scale>
        <p:origin x="16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customXml" Target="../customXml/item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20143-8109-47DB-BCE7-02DD43FE3056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1741B8-9EBE-4AB9-B5EF-50F8CF6C77F9}">
      <dgm:prSet phldrT="[Text]"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rPr>
            <a:t>2 Stage Detectors</a:t>
          </a:r>
          <a:endParaRPr lang="en-US" sz="2000">
            <a:solidFill>
              <a:schemeClr val="bg1"/>
            </a:solidFill>
          </a:endParaRPr>
        </a:p>
      </dgm:t>
    </dgm:pt>
    <dgm:pt modelId="{88CF7562-5F9C-4EB4-8277-37A15F3CC9D6}" type="parTrans" cxnId="{946BE621-358E-4FAB-B944-6BC25AB21CD1}">
      <dgm:prSet/>
      <dgm:spPr/>
      <dgm:t>
        <a:bodyPr/>
        <a:lstStyle/>
        <a:p>
          <a:endParaRPr lang="en-US"/>
        </a:p>
      </dgm:t>
    </dgm:pt>
    <dgm:pt modelId="{F97A324F-C25A-4232-B80B-94D4766B208D}" type="sibTrans" cxnId="{946BE621-358E-4FAB-B944-6BC25AB21CD1}">
      <dgm:prSet/>
      <dgm:spPr/>
      <dgm:t>
        <a:bodyPr/>
        <a:lstStyle/>
        <a:p>
          <a:endParaRPr lang="en-US"/>
        </a:p>
      </dgm:t>
    </dgm:pt>
    <dgm:pt modelId="{AA9BB326-D309-431A-A75D-6FE2EA597067}">
      <dgm:prSet phldrT="[Text]"/>
      <dgm:spPr/>
      <dgm:t>
        <a:bodyPr anchor="ctr"/>
        <a:lstStyle/>
        <a:p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e.g. Faster RCNN and Mask RCNN</a:t>
          </a:r>
          <a:endParaRPr lang="en-US" sz="2200" kern="1200"/>
        </a:p>
      </dgm:t>
    </dgm:pt>
    <dgm:pt modelId="{217105EF-48F9-4CB6-98C6-0BEA3C9DC573}" type="parTrans" cxnId="{013F460B-356C-4AB1-BBFC-0D9A130E7168}">
      <dgm:prSet/>
      <dgm:spPr/>
      <dgm:t>
        <a:bodyPr/>
        <a:lstStyle/>
        <a:p>
          <a:endParaRPr lang="en-US"/>
        </a:p>
      </dgm:t>
    </dgm:pt>
    <dgm:pt modelId="{E8776823-FD8B-4DB5-97D6-92A3EAF15805}" type="sibTrans" cxnId="{013F460B-356C-4AB1-BBFC-0D9A130E7168}">
      <dgm:prSet/>
      <dgm:spPr/>
      <dgm:t>
        <a:bodyPr/>
        <a:lstStyle/>
        <a:p>
          <a:endParaRPr lang="en-US"/>
        </a:p>
      </dgm:t>
    </dgm:pt>
    <dgm:pt modelId="{27E3C285-3B51-4CBA-B7E9-A96A7C38040A}">
      <dgm:prSet phldrT="[Text]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FFFFFF"/>
              </a:solidFill>
              <a:latin typeface="Arial Nova" panose="020B0504020202020204" pitchFamily="34" charset="0"/>
              <a:ea typeface="+mn-ea"/>
              <a:cs typeface="+mn-cs"/>
            </a:rPr>
            <a:t>1 Stage Detectors</a:t>
          </a:r>
        </a:p>
      </dgm:t>
    </dgm:pt>
    <dgm:pt modelId="{248FBC8B-114B-4D4E-AB62-4F1061EB003E}" type="parTrans" cxnId="{D777953C-B978-427E-884F-7B44F688D8D2}">
      <dgm:prSet/>
      <dgm:spPr/>
      <dgm:t>
        <a:bodyPr/>
        <a:lstStyle/>
        <a:p>
          <a:endParaRPr lang="en-US"/>
        </a:p>
      </dgm:t>
    </dgm:pt>
    <dgm:pt modelId="{B1E9A837-B13D-4F2C-9258-51EF8C6CD810}" type="sibTrans" cxnId="{D777953C-B978-427E-884F-7B44F688D8D2}">
      <dgm:prSet/>
      <dgm:spPr/>
      <dgm:t>
        <a:bodyPr/>
        <a:lstStyle/>
        <a:p>
          <a:endParaRPr lang="en-US"/>
        </a:p>
      </dgm:t>
    </dgm:pt>
    <dgm:pt modelId="{D593555F-6404-497E-9E8B-7654998629C8}">
      <dgm:prSet phldrT="[Text]"/>
      <dgm:spPr/>
      <dgm:t>
        <a:bodyPr anchor="ctr"/>
        <a:lstStyle/>
        <a:p>
          <a:r>
            <a:rPr lang="en-US" sz="23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e.g. YOLO, SSD, </a:t>
          </a:r>
          <a:r>
            <a:rPr lang="en-US" sz="2300" kern="1200" err="1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EfficientDet</a:t>
          </a:r>
          <a:endParaRPr lang="en-US" sz="2300" kern="1200"/>
        </a:p>
      </dgm:t>
    </dgm:pt>
    <dgm:pt modelId="{1329F90F-ADB8-438E-B0D3-2128B5A88FCB}" type="parTrans" cxnId="{7E304A51-6560-4C66-B16C-2A0AFCE13B85}">
      <dgm:prSet/>
      <dgm:spPr/>
      <dgm:t>
        <a:bodyPr/>
        <a:lstStyle/>
        <a:p>
          <a:endParaRPr lang="en-US"/>
        </a:p>
      </dgm:t>
    </dgm:pt>
    <dgm:pt modelId="{166FE6CC-5223-4AB9-B354-3D43E0018DC8}" type="sibTrans" cxnId="{7E304A51-6560-4C66-B16C-2A0AFCE13B85}">
      <dgm:prSet/>
      <dgm:spPr/>
      <dgm:t>
        <a:bodyPr/>
        <a:lstStyle/>
        <a:p>
          <a:endParaRPr lang="en-US"/>
        </a:p>
      </dgm:t>
    </dgm:pt>
    <dgm:pt modelId="{0F8E8552-B7FF-4E0F-9CD3-1D3FD58A9161}">
      <dgm:prSet phldrT="[Text]"/>
      <dgm:spPr/>
      <dgm:t>
        <a:bodyPr anchor="ctr"/>
        <a:lstStyle/>
        <a:p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Regions of interest are predicted by an RPN</a:t>
          </a:r>
          <a:endParaRPr lang="en-US" sz="2200" kern="1200"/>
        </a:p>
      </dgm:t>
    </dgm:pt>
    <dgm:pt modelId="{775F987B-95DD-478A-A56A-E66565840335}" type="parTrans" cxnId="{18227B1F-1E52-4957-9DA2-5B7057646AF7}">
      <dgm:prSet/>
      <dgm:spPr/>
      <dgm:t>
        <a:bodyPr/>
        <a:lstStyle/>
        <a:p>
          <a:endParaRPr lang="en-US"/>
        </a:p>
      </dgm:t>
    </dgm:pt>
    <dgm:pt modelId="{6EC289BC-650A-43C0-84E6-5979E83C2DB7}" type="sibTrans" cxnId="{18227B1F-1E52-4957-9DA2-5B7057646AF7}">
      <dgm:prSet/>
      <dgm:spPr/>
      <dgm:t>
        <a:bodyPr/>
        <a:lstStyle/>
        <a:p>
          <a:endParaRPr lang="en-US"/>
        </a:p>
      </dgm:t>
    </dgm:pt>
    <dgm:pt modelId="{AA68E378-5A4E-42A5-8C50-841EDB2D8325}">
      <dgm:prSet phldrT="[Text]"/>
      <dgm:spPr/>
      <dgm:t>
        <a:bodyPr anchor="ctr"/>
        <a:lstStyle/>
        <a:p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Further process these regions.</a:t>
          </a:r>
          <a:endParaRPr lang="en-US" sz="2200" kern="1200"/>
        </a:p>
      </dgm:t>
    </dgm:pt>
    <dgm:pt modelId="{7589557C-08C6-487E-ABCA-40024887CA8D}" type="parTrans" cxnId="{DF0EAC50-BAEE-4F50-9B0F-2E8721BDFDB3}">
      <dgm:prSet/>
      <dgm:spPr/>
      <dgm:t>
        <a:bodyPr/>
        <a:lstStyle/>
        <a:p>
          <a:endParaRPr lang="en-US"/>
        </a:p>
      </dgm:t>
    </dgm:pt>
    <dgm:pt modelId="{62987309-E64E-44BE-9215-4D87135D6701}" type="sibTrans" cxnId="{DF0EAC50-BAEE-4F50-9B0F-2E8721BDFDB3}">
      <dgm:prSet/>
      <dgm:spPr/>
      <dgm:t>
        <a:bodyPr/>
        <a:lstStyle/>
        <a:p>
          <a:endParaRPr lang="en-US"/>
        </a:p>
      </dgm:t>
    </dgm:pt>
    <dgm:pt modelId="{41281885-E486-4042-AAF6-2FDF7143E071}">
      <dgm:prSet phldrT="[Text]" custT="1"/>
      <dgm:spPr/>
      <dgm:t>
        <a:bodyPr anchor="ctr"/>
        <a:lstStyle/>
        <a:p>
          <a:r>
            <a:rPr lang="en-US" sz="23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Objects and their classes are predicted in a single stage.</a:t>
          </a:r>
        </a:p>
      </dgm:t>
    </dgm:pt>
    <dgm:pt modelId="{39A3B298-7ACE-42E9-94DA-40AC385C289B}" type="parTrans" cxnId="{0E554949-660A-4938-8BDA-D34E4425F69C}">
      <dgm:prSet/>
      <dgm:spPr/>
      <dgm:t>
        <a:bodyPr/>
        <a:lstStyle/>
        <a:p>
          <a:endParaRPr lang="en-US"/>
        </a:p>
      </dgm:t>
    </dgm:pt>
    <dgm:pt modelId="{E4E5C9E7-4C86-4A64-87CA-C65A8D4D7871}" type="sibTrans" cxnId="{0E554949-660A-4938-8BDA-D34E4425F69C}">
      <dgm:prSet/>
      <dgm:spPr/>
      <dgm:t>
        <a:bodyPr/>
        <a:lstStyle/>
        <a:p>
          <a:endParaRPr lang="en-US"/>
        </a:p>
      </dgm:t>
    </dgm:pt>
    <dgm:pt modelId="{18298D44-0503-493E-B59F-EF57F02E9CAA}">
      <dgm:prSet phldrT="[Text]" custT="1"/>
      <dgm:spPr/>
      <dgm:t>
        <a:bodyPr anchor="ctr"/>
        <a:lstStyle/>
        <a:p>
          <a:r>
            <a:rPr lang="en-US" sz="22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Slower but more accurate.</a:t>
          </a:r>
        </a:p>
      </dgm:t>
    </dgm:pt>
    <dgm:pt modelId="{17152ABE-73B2-47B0-B4D3-6EC179AAD836}" type="parTrans" cxnId="{2A8954B4-DCC4-48A9-A776-1D634DFD4E4D}">
      <dgm:prSet/>
      <dgm:spPr/>
      <dgm:t>
        <a:bodyPr/>
        <a:lstStyle/>
        <a:p>
          <a:endParaRPr lang="en-US"/>
        </a:p>
      </dgm:t>
    </dgm:pt>
    <dgm:pt modelId="{46D9A463-2DD1-452A-8DDA-C46BFCB5F377}" type="sibTrans" cxnId="{2A8954B4-DCC4-48A9-A776-1D634DFD4E4D}">
      <dgm:prSet/>
      <dgm:spPr/>
      <dgm:t>
        <a:bodyPr/>
        <a:lstStyle/>
        <a:p>
          <a:endParaRPr lang="en-US"/>
        </a:p>
      </dgm:t>
    </dgm:pt>
    <dgm:pt modelId="{8AF7CA4F-8933-4C07-9CB9-AE8E0401A5B4}">
      <dgm:prSet phldrT="[Text]" custT="1"/>
      <dgm:spPr/>
      <dgm:t>
        <a:bodyPr anchor="ctr"/>
        <a:lstStyle/>
        <a:p>
          <a:r>
            <a:rPr lang="en-US" sz="23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Faster but less accurate.</a:t>
          </a:r>
        </a:p>
      </dgm:t>
    </dgm:pt>
    <dgm:pt modelId="{58FE52DA-4E75-43F1-8815-27C5152E3178}" type="parTrans" cxnId="{DDE1C5A7-E99B-4092-A88E-A6F3B5A3A3BF}">
      <dgm:prSet/>
      <dgm:spPr/>
      <dgm:t>
        <a:bodyPr/>
        <a:lstStyle/>
        <a:p>
          <a:endParaRPr lang="en-US"/>
        </a:p>
      </dgm:t>
    </dgm:pt>
    <dgm:pt modelId="{0CD0D436-E9CF-4547-A269-DCE621772562}" type="sibTrans" cxnId="{DDE1C5A7-E99B-4092-A88E-A6F3B5A3A3BF}">
      <dgm:prSet/>
      <dgm:spPr/>
      <dgm:t>
        <a:bodyPr/>
        <a:lstStyle/>
        <a:p>
          <a:endParaRPr lang="en-US"/>
        </a:p>
      </dgm:t>
    </dgm:pt>
    <dgm:pt modelId="{93336250-923E-4A10-BBEB-D875CC0A2E9E}" type="pres">
      <dgm:prSet presAssocID="{84A20143-8109-47DB-BCE7-02DD43FE3056}" presName="Name0" presStyleCnt="0">
        <dgm:presLayoutVars>
          <dgm:dir/>
          <dgm:animLvl val="lvl"/>
          <dgm:resizeHandles/>
        </dgm:presLayoutVars>
      </dgm:prSet>
      <dgm:spPr/>
    </dgm:pt>
    <dgm:pt modelId="{6FBCF092-84F0-475F-8710-CF6EA8C8CD34}" type="pres">
      <dgm:prSet presAssocID="{051741B8-9EBE-4AB9-B5EF-50F8CF6C77F9}" presName="linNode" presStyleCnt="0"/>
      <dgm:spPr/>
    </dgm:pt>
    <dgm:pt modelId="{81C27D19-C04B-4720-8260-9E634607DA06}" type="pres">
      <dgm:prSet presAssocID="{051741B8-9EBE-4AB9-B5EF-50F8CF6C77F9}" presName="parentShp" presStyleLbl="node1" presStyleIdx="0" presStyleCnt="2" custScaleY="35678">
        <dgm:presLayoutVars>
          <dgm:bulletEnabled val="1"/>
        </dgm:presLayoutVars>
      </dgm:prSet>
      <dgm:spPr/>
    </dgm:pt>
    <dgm:pt modelId="{75AE14B2-CE31-40B5-A8E2-F2D44777F608}" type="pres">
      <dgm:prSet presAssocID="{051741B8-9EBE-4AB9-B5EF-50F8CF6C77F9}" presName="childShp" presStyleLbl="bgAccFollowNode1" presStyleIdx="0" presStyleCnt="2" custScaleY="39844">
        <dgm:presLayoutVars>
          <dgm:bulletEnabled val="1"/>
        </dgm:presLayoutVars>
      </dgm:prSet>
      <dgm:spPr/>
    </dgm:pt>
    <dgm:pt modelId="{637ED514-F6E8-4B41-9930-AAF7941BBEC6}" type="pres">
      <dgm:prSet presAssocID="{F97A324F-C25A-4232-B80B-94D4766B208D}" presName="spacing" presStyleCnt="0"/>
      <dgm:spPr/>
    </dgm:pt>
    <dgm:pt modelId="{D055F696-E21D-4F96-B563-6DAFD6C37DC4}" type="pres">
      <dgm:prSet presAssocID="{27E3C285-3B51-4CBA-B7E9-A96A7C38040A}" presName="linNode" presStyleCnt="0"/>
      <dgm:spPr/>
    </dgm:pt>
    <dgm:pt modelId="{44A4E19F-9678-4A60-BAEF-8CDE315575FE}" type="pres">
      <dgm:prSet presAssocID="{27E3C285-3B51-4CBA-B7E9-A96A7C38040A}" presName="parentShp" presStyleLbl="node1" presStyleIdx="1" presStyleCnt="2" custScaleY="35678">
        <dgm:presLayoutVars>
          <dgm:bulletEnabled val="1"/>
        </dgm:presLayoutVars>
      </dgm:prSet>
      <dgm:spPr/>
    </dgm:pt>
    <dgm:pt modelId="{99A0D6A6-5526-431E-9A94-2EA42E07ECC5}" type="pres">
      <dgm:prSet presAssocID="{27E3C285-3B51-4CBA-B7E9-A96A7C38040A}" presName="childShp" presStyleLbl="bgAccFollowNode1" presStyleIdx="1" presStyleCnt="2" custScaleY="39844">
        <dgm:presLayoutVars>
          <dgm:bulletEnabled val="1"/>
        </dgm:presLayoutVars>
      </dgm:prSet>
      <dgm:spPr/>
    </dgm:pt>
  </dgm:ptLst>
  <dgm:cxnLst>
    <dgm:cxn modelId="{013F460B-356C-4AB1-BBFC-0D9A130E7168}" srcId="{051741B8-9EBE-4AB9-B5EF-50F8CF6C77F9}" destId="{AA9BB326-D309-431A-A75D-6FE2EA597067}" srcOrd="0" destOrd="0" parTransId="{217105EF-48F9-4CB6-98C6-0BEA3C9DC573}" sibTransId="{E8776823-FD8B-4DB5-97D6-92A3EAF15805}"/>
    <dgm:cxn modelId="{D4B7F51A-01DA-41A3-8FFF-827F3E5D1118}" type="presOf" srcId="{AA68E378-5A4E-42A5-8C50-841EDB2D8325}" destId="{75AE14B2-CE31-40B5-A8E2-F2D44777F608}" srcOrd="0" destOrd="2" presId="urn:microsoft.com/office/officeart/2005/8/layout/vList6"/>
    <dgm:cxn modelId="{B4F5DD1C-E594-445A-B76E-EF66D9E671AE}" type="presOf" srcId="{AA9BB326-D309-431A-A75D-6FE2EA597067}" destId="{75AE14B2-CE31-40B5-A8E2-F2D44777F608}" srcOrd="0" destOrd="0" presId="urn:microsoft.com/office/officeart/2005/8/layout/vList6"/>
    <dgm:cxn modelId="{18227B1F-1E52-4957-9DA2-5B7057646AF7}" srcId="{051741B8-9EBE-4AB9-B5EF-50F8CF6C77F9}" destId="{0F8E8552-B7FF-4E0F-9CD3-1D3FD58A9161}" srcOrd="1" destOrd="0" parTransId="{775F987B-95DD-478A-A56A-E66565840335}" sibTransId="{6EC289BC-650A-43C0-84E6-5979E83C2DB7}"/>
    <dgm:cxn modelId="{946BE621-358E-4FAB-B944-6BC25AB21CD1}" srcId="{84A20143-8109-47DB-BCE7-02DD43FE3056}" destId="{051741B8-9EBE-4AB9-B5EF-50F8CF6C77F9}" srcOrd="0" destOrd="0" parTransId="{88CF7562-5F9C-4EB4-8277-37A15F3CC9D6}" sibTransId="{F97A324F-C25A-4232-B80B-94D4766B208D}"/>
    <dgm:cxn modelId="{501F0333-168C-4163-9127-613E58104203}" type="presOf" srcId="{0F8E8552-B7FF-4E0F-9CD3-1D3FD58A9161}" destId="{75AE14B2-CE31-40B5-A8E2-F2D44777F608}" srcOrd="0" destOrd="1" presId="urn:microsoft.com/office/officeart/2005/8/layout/vList6"/>
    <dgm:cxn modelId="{D777953C-B978-427E-884F-7B44F688D8D2}" srcId="{84A20143-8109-47DB-BCE7-02DD43FE3056}" destId="{27E3C285-3B51-4CBA-B7E9-A96A7C38040A}" srcOrd="1" destOrd="0" parTransId="{248FBC8B-114B-4D4E-AB62-4F1061EB003E}" sibTransId="{B1E9A837-B13D-4F2C-9258-51EF8C6CD810}"/>
    <dgm:cxn modelId="{0E554949-660A-4938-8BDA-D34E4425F69C}" srcId="{27E3C285-3B51-4CBA-B7E9-A96A7C38040A}" destId="{41281885-E486-4042-AAF6-2FDF7143E071}" srcOrd="1" destOrd="0" parTransId="{39A3B298-7ACE-42E9-94DA-40AC385C289B}" sibTransId="{E4E5C9E7-4C86-4A64-87CA-C65A8D4D7871}"/>
    <dgm:cxn modelId="{F8129F4E-2128-4B4F-8F12-28147A658F18}" type="presOf" srcId="{84A20143-8109-47DB-BCE7-02DD43FE3056}" destId="{93336250-923E-4A10-BBEB-D875CC0A2E9E}" srcOrd="0" destOrd="0" presId="urn:microsoft.com/office/officeart/2005/8/layout/vList6"/>
    <dgm:cxn modelId="{59E3206F-0500-40BE-AA08-F978383BA23E}" type="presOf" srcId="{D593555F-6404-497E-9E8B-7654998629C8}" destId="{99A0D6A6-5526-431E-9A94-2EA42E07ECC5}" srcOrd="0" destOrd="0" presId="urn:microsoft.com/office/officeart/2005/8/layout/vList6"/>
    <dgm:cxn modelId="{DF0EAC50-BAEE-4F50-9B0F-2E8721BDFDB3}" srcId="{051741B8-9EBE-4AB9-B5EF-50F8CF6C77F9}" destId="{AA68E378-5A4E-42A5-8C50-841EDB2D8325}" srcOrd="2" destOrd="0" parTransId="{7589557C-08C6-487E-ABCA-40024887CA8D}" sibTransId="{62987309-E64E-44BE-9215-4D87135D6701}"/>
    <dgm:cxn modelId="{7E304A51-6560-4C66-B16C-2A0AFCE13B85}" srcId="{27E3C285-3B51-4CBA-B7E9-A96A7C38040A}" destId="{D593555F-6404-497E-9E8B-7654998629C8}" srcOrd="0" destOrd="0" parTransId="{1329F90F-ADB8-438E-B0D3-2128B5A88FCB}" sibTransId="{166FE6CC-5223-4AB9-B354-3D43E0018DC8}"/>
    <dgm:cxn modelId="{DDE1C5A7-E99B-4092-A88E-A6F3B5A3A3BF}" srcId="{27E3C285-3B51-4CBA-B7E9-A96A7C38040A}" destId="{8AF7CA4F-8933-4C07-9CB9-AE8E0401A5B4}" srcOrd="2" destOrd="0" parTransId="{58FE52DA-4E75-43F1-8815-27C5152E3178}" sibTransId="{0CD0D436-E9CF-4547-A269-DCE621772562}"/>
    <dgm:cxn modelId="{F8135CB1-B79B-4598-8D5D-38579EFD4C34}" type="presOf" srcId="{18298D44-0503-493E-B59F-EF57F02E9CAA}" destId="{75AE14B2-CE31-40B5-A8E2-F2D44777F608}" srcOrd="0" destOrd="3" presId="urn:microsoft.com/office/officeart/2005/8/layout/vList6"/>
    <dgm:cxn modelId="{2A8954B4-DCC4-48A9-A776-1D634DFD4E4D}" srcId="{051741B8-9EBE-4AB9-B5EF-50F8CF6C77F9}" destId="{18298D44-0503-493E-B59F-EF57F02E9CAA}" srcOrd="3" destOrd="0" parTransId="{17152ABE-73B2-47B0-B4D3-6EC179AAD836}" sibTransId="{46D9A463-2DD1-452A-8DDA-C46BFCB5F377}"/>
    <dgm:cxn modelId="{3001DBCC-01CA-4643-93E4-3A37AE780920}" type="presOf" srcId="{051741B8-9EBE-4AB9-B5EF-50F8CF6C77F9}" destId="{81C27D19-C04B-4720-8260-9E634607DA06}" srcOrd="0" destOrd="0" presId="urn:microsoft.com/office/officeart/2005/8/layout/vList6"/>
    <dgm:cxn modelId="{2913E4D0-232A-4BFA-8D73-8759DB93D3CE}" type="presOf" srcId="{41281885-E486-4042-AAF6-2FDF7143E071}" destId="{99A0D6A6-5526-431E-9A94-2EA42E07ECC5}" srcOrd="0" destOrd="1" presId="urn:microsoft.com/office/officeart/2005/8/layout/vList6"/>
    <dgm:cxn modelId="{83223BE3-7C3A-432C-B560-C52BEEE508A9}" type="presOf" srcId="{27E3C285-3B51-4CBA-B7E9-A96A7C38040A}" destId="{44A4E19F-9678-4A60-BAEF-8CDE315575FE}" srcOrd="0" destOrd="0" presId="urn:microsoft.com/office/officeart/2005/8/layout/vList6"/>
    <dgm:cxn modelId="{804A46F4-CEAD-4F17-A391-9235CF3272F4}" type="presOf" srcId="{8AF7CA4F-8933-4C07-9CB9-AE8E0401A5B4}" destId="{99A0D6A6-5526-431E-9A94-2EA42E07ECC5}" srcOrd="0" destOrd="2" presId="urn:microsoft.com/office/officeart/2005/8/layout/vList6"/>
    <dgm:cxn modelId="{7501A5F3-5D26-4D9E-932D-50BD3F4C05FE}" type="presParOf" srcId="{93336250-923E-4A10-BBEB-D875CC0A2E9E}" destId="{6FBCF092-84F0-475F-8710-CF6EA8C8CD34}" srcOrd="0" destOrd="0" presId="urn:microsoft.com/office/officeart/2005/8/layout/vList6"/>
    <dgm:cxn modelId="{BB4347E4-5604-4815-8C71-305692B00463}" type="presParOf" srcId="{6FBCF092-84F0-475F-8710-CF6EA8C8CD34}" destId="{81C27D19-C04B-4720-8260-9E634607DA06}" srcOrd="0" destOrd="0" presId="urn:microsoft.com/office/officeart/2005/8/layout/vList6"/>
    <dgm:cxn modelId="{50928987-C0E4-4142-A1E4-587220D122FC}" type="presParOf" srcId="{6FBCF092-84F0-475F-8710-CF6EA8C8CD34}" destId="{75AE14B2-CE31-40B5-A8E2-F2D44777F608}" srcOrd="1" destOrd="0" presId="urn:microsoft.com/office/officeart/2005/8/layout/vList6"/>
    <dgm:cxn modelId="{391181CC-2B19-47E5-B317-E2019828449C}" type="presParOf" srcId="{93336250-923E-4A10-BBEB-D875CC0A2E9E}" destId="{637ED514-F6E8-4B41-9930-AAF7941BBEC6}" srcOrd="1" destOrd="0" presId="urn:microsoft.com/office/officeart/2005/8/layout/vList6"/>
    <dgm:cxn modelId="{C41BD610-38C3-48A5-9649-60DB9C0BA7D4}" type="presParOf" srcId="{93336250-923E-4A10-BBEB-D875CC0A2E9E}" destId="{D055F696-E21D-4F96-B563-6DAFD6C37DC4}" srcOrd="2" destOrd="0" presId="urn:microsoft.com/office/officeart/2005/8/layout/vList6"/>
    <dgm:cxn modelId="{A7BC856C-D4C4-4223-A936-DE7FC4F0323F}" type="presParOf" srcId="{D055F696-E21D-4F96-B563-6DAFD6C37DC4}" destId="{44A4E19F-9678-4A60-BAEF-8CDE315575FE}" srcOrd="0" destOrd="0" presId="urn:microsoft.com/office/officeart/2005/8/layout/vList6"/>
    <dgm:cxn modelId="{176596B1-CDE9-42AF-B77D-8F6B707A5B74}" type="presParOf" srcId="{D055F696-E21D-4F96-B563-6DAFD6C37DC4}" destId="{99A0D6A6-5526-431E-9A94-2EA42E07ECC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E14B2-CE31-40B5-A8E2-F2D44777F608}">
      <dsp:nvSpPr>
        <dsp:cNvPr id="0" name=""/>
        <dsp:cNvSpPr/>
      </dsp:nvSpPr>
      <dsp:spPr>
        <a:xfrm>
          <a:off x="4501207" y="255716"/>
          <a:ext cx="6751811" cy="197609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e.g. Faster RCNN and Mask RCNN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Regions of interest are predicted by an RPN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Further process these regions.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Slower but more accurate.</a:t>
          </a:r>
        </a:p>
      </dsp:txBody>
      <dsp:txXfrm>
        <a:off x="4501207" y="502728"/>
        <a:ext cx="6010774" cy="1482074"/>
      </dsp:txXfrm>
    </dsp:sp>
    <dsp:sp modelId="{81C27D19-C04B-4720-8260-9E634607DA06}">
      <dsp:nvSpPr>
        <dsp:cNvPr id="0" name=""/>
        <dsp:cNvSpPr/>
      </dsp:nvSpPr>
      <dsp:spPr>
        <a:xfrm>
          <a:off x="0" y="359024"/>
          <a:ext cx="4501207" cy="17694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rPr>
            <a:t>2 Stage Detectors</a:t>
          </a:r>
          <a:endParaRPr lang="en-US" sz="2000" kern="1200">
            <a:solidFill>
              <a:schemeClr val="bg1"/>
            </a:solidFill>
          </a:endParaRPr>
        </a:p>
      </dsp:txBody>
      <dsp:txXfrm>
        <a:off x="86379" y="445403"/>
        <a:ext cx="4328449" cy="1596724"/>
      </dsp:txXfrm>
    </dsp:sp>
    <dsp:sp modelId="{99A0D6A6-5526-431E-9A94-2EA42E07ECC5}">
      <dsp:nvSpPr>
        <dsp:cNvPr id="0" name=""/>
        <dsp:cNvSpPr/>
      </dsp:nvSpPr>
      <dsp:spPr>
        <a:xfrm>
          <a:off x="4501207" y="2727773"/>
          <a:ext cx="6751811" cy="197609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e.g. YOLO, SSD, </a:t>
          </a:r>
          <a:r>
            <a:rPr lang="en-US" sz="2300" kern="1200" err="1">
              <a:solidFill>
                <a:schemeClr val="accent1"/>
              </a:solidFill>
              <a:latin typeface="Arial Nova" panose="020B0504020202020204" pitchFamily="34" charset="0"/>
              <a:ea typeface="+mn-ea"/>
              <a:cs typeface="+mn-cs"/>
            </a:rPr>
            <a:t>EfficientDet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Objects and their classes are predicted in a single stage.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>
              <a:solidFill>
                <a:srgbClr val="023A6B"/>
              </a:solidFill>
              <a:latin typeface="Arial Nova" panose="020B0504020202020204" pitchFamily="34" charset="0"/>
              <a:ea typeface="+mn-ea"/>
              <a:cs typeface="+mn-cs"/>
            </a:rPr>
            <a:t>Faster but less accurate.</a:t>
          </a:r>
        </a:p>
      </dsp:txBody>
      <dsp:txXfrm>
        <a:off x="4501207" y="2974785"/>
        <a:ext cx="6010774" cy="1482074"/>
      </dsp:txXfrm>
    </dsp:sp>
    <dsp:sp modelId="{44A4E19F-9678-4A60-BAEF-8CDE315575FE}">
      <dsp:nvSpPr>
        <dsp:cNvPr id="0" name=""/>
        <dsp:cNvSpPr/>
      </dsp:nvSpPr>
      <dsp:spPr>
        <a:xfrm>
          <a:off x="0" y="2831082"/>
          <a:ext cx="4501207" cy="17694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FFFFFF"/>
              </a:solidFill>
              <a:latin typeface="Arial Nova" panose="020B0504020202020204" pitchFamily="34" charset="0"/>
              <a:ea typeface="+mn-ea"/>
              <a:cs typeface="+mn-cs"/>
            </a:rPr>
            <a:t>1 Stage Detectors</a:t>
          </a:r>
        </a:p>
      </dsp:txBody>
      <dsp:txXfrm>
        <a:off x="86379" y="2917461"/>
        <a:ext cx="4328449" cy="1596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AA654-0E00-8C47-8F31-BE7B18ACD81E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AD33F-8ABE-4A49-A37D-B2AD9121C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0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ED5D1-5184-4CB5-A78D-9BB65DCF75AE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D3507-F894-484F-AE19-1016AF8B1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16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21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4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12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1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7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1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8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7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D3507-F894-484F-AE19-1016AF8B16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6066C-D4DD-46BF-8018-4A1C23350D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59" y="5655218"/>
            <a:ext cx="1484087" cy="5217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EC611-0EAA-3647-8924-2FB99D62D40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21" y="0"/>
            <a:ext cx="96899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83" y="3499428"/>
            <a:ext cx="5908140" cy="826794"/>
          </a:xfrm>
        </p:spPr>
        <p:txBody>
          <a:bodyPr>
            <a:normAutofit/>
          </a:bodyPr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89" y="4369094"/>
            <a:ext cx="3384031" cy="537883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999999"/>
                </a:solidFill>
              </a:defRPr>
            </a:lvl1pPr>
          </a:lstStyle>
          <a:p>
            <a:pPr lvl="0"/>
            <a:r>
              <a:rPr lang="en-US"/>
              <a:t>Click here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493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E133ED-2F12-4ACF-9A90-CF1AABFA1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59" y="5655218"/>
            <a:ext cx="1484087" cy="521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7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73A81-260A-470A-AAE8-F31E05473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1601" y="365133"/>
            <a:ext cx="1484087" cy="521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48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5B5DB5-AE87-4B0D-A5D4-FFF9748C59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59" y="5655218"/>
            <a:ext cx="1484087" cy="521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816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4533A-7556-4AEF-8FB9-6EDFAF903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087" y="365133"/>
            <a:ext cx="1484087" cy="521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83AA7-AA4E-48AA-B2D8-38BAAC860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087" y="365133"/>
            <a:ext cx="1484087" cy="5217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53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6066C-D4DD-46BF-8018-4A1C23350D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2859" y="5655218"/>
            <a:ext cx="1484087" cy="5217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EC611-0EAA-3647-8924-2FB99D62D400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21" y="0"/>
            <a:ext cx="968993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883" y="3499428"/>
            <a:ext cx="5908140" cy="826794"/>
          </a:xfrm>
        </p:spPr>
        <p:txBody>
          <a:bodyPr>
            <a:normAutofit/>
          </a:bodyPr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89" y="4369094"/>
            <a:ext cx="3384031" cy="537883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999999"/>
                </a:solidFill>
              </a:defRPr>
            </a:lvl1pPr>
          </a:lstStyle>
          <a:p>
            <a:pPr lvl="0"/>
            <a:r>
              <a:rPr lang="en-US"/>
              <a:t>Click here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00320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362123" y="6249736"/>
            <a:ext cx="248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Arial Narrow" panose="020B0606020202030204" pitchFamily="34" charset="0"/>
                <a:cs typeface="Arial Bold" panose="020B0704020202020204" pitchFamily="34" charset="0"/>
              </a:rPr>
              <a:t>IT </a:t>
            </a:r>
            <a:r>
              <a:rPr lang="en-US" sz="1800">
                <a:solidFill>
                  <a:srgbClr val="FFFFFF">
                    <a:lumMod val="75000"/>
                  </a:srgbClr>
                </a:solidFill>
                <a:latin typeface="Arial Narrow" panose="020B0606020202030204" pitchFamily="34" charset="0"/>
                <a:cs typeface="Arial Bold" panose="020B0704020202020204" pitchFamily="34" charset="0"/>
              </a:rPr>
              <a:t>Data &amp; Analytics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652823" y="629920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EC611-0EAA-3647-8924-2FB99D62D40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0374" y="6193700"/>
            <a:ext cx="1760415" cy="40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6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3" r:id="rId2"/>
    <p:sldLayoutId id="2147483694" r:id="rId3"/>
    <p:sldLayoutId id="2147483695" r:id="rId4"/>
    <p:sldLayoutId id="2147483696" r:id="rId5"/>
    <p:sldLayoutId id="2147483698" r:id="rId6"/>
    <p:sldLayoutId id="2147483756" r:id="rId7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8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20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Arial Narrow" charset="0"/>
          <a:ea typeface="Arial Narrow" charset="0"/>
          <a:cs typeface="Arial Narrow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26BFD2-F7DB-48C6-BEDF-43732F0C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13" y="3343013"/>
            <a:ext cx="6382475" cy="1529772"/>
          </a:xfrm>
        </p:spPr>
        <p:txBody>
          <a:bodyPr>
            <a:normAutofit/>
          </a:bodyPr>
          <a:lstStyle/>
          <a:p>
            <a:r>
              <a:rPr lang="en-US" sz="4400" b="1">
                <a:latin typeface="Yu Gothic UI" panose="020B0500000000000000" pitchFamily="34" charset="-128"/>
                <a:ea typeface="Yu Gothic UI" panose="020B0500000000000000" pitchFamily="34" charset="-128"/>
                <a:cs typeface="Calibri Light" panose="020F0302020204030204" pitchFamily="34" charset="0"/>
              </a:rPr>
              <a:t>Efficient Architectures</a:t>
            </a:r>
            <a:br>
              <a:rPr lang="en-US" sz="4400" b="1">
                <a:latin typeface="Yu Gothic UI" panose="020B0500000000000000" pitchFamily="34" charset="-128"/>
                <a:ea typeface="Yu Gothic UI" panose="020B0500000000000000" pitchFamily="34" charset="-128"/>
                <a:cs typeface="Calibri Light" panose="020F0302020204030204" pitchFamily="34" charset="0"/>
              </a:rPr>
            </a:br>
            <a:r>
              <a:rPr lang="en-US" sz="2400">
                <a:latin typeface="Yu Gothic UI" panose="020B0500000000000000" pitchFamily="34" charset="-128"/>
                <a:ea typeface="Yu Gothic UI" panose="020B0500000000000000" pitchFamily="34" charset="-128"/>
                <a:cs typeface="Calibri Light" panose="020F0302020204030204" pitchFamily="34" charset="0"/>
              </a:rPr>
              <a:t>Model Scaling</a:t>
            </a:r>
            <a:endParaRPr lang="en-US" sz="4400">
              <a:latin typeface="Yu Gothic UI" panose="020B0500000000000000" pitchFamily="34" charset="-128"/>
              <a:ea typeface="Yu Gothic UI" panose="020B0500000000000000" pitchFamily="3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9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E6DB95D-10D0-4543-B492-37ED28CF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82" y="1405985"/>
            <a:ext cx="10285235" cy="404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232E5F-781B-4731-AD46-EDDE59A1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450372"/>
            <a:ext cx="11488351" cy="731520"/>
          </a:xfrm>
        </p:spPr>
        <p:txBody>
          <a:bodyPr>
            <a:normAutofit/>
          </a:bodyPr>
          <a:lstStyle/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68442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695973-7185-41DB-9686-BC05A6793618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BiFPN</a:t>
            </a:r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 Layer</a:t>
            </a:r>
            <a:endParaRPr lang="en-US" sz="44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2800-F8F3-4272-A3EB-F77AE3A689E3}"/>
              </a:ext>
            </a:extLst>
          </p:cNvPr>
          <p:cNvSpPr txBox="1"/>
          <p:nvPr/>
        </p:nvSpPr>
        <p:spPr>
          <a:xfrm>
            <a:off x="838200" y="4524474"/>
            <a:ext cx="10515599" cy="2246769"/>
          </a:xfrm>
          <a:prstGeom prst="rect">
            <a:avLst/>
          </a:prstGeom>
          <a:noFill/>
        </p:spPr>
        <p:txBody>
          <a:bodyPr wrap="square" lIns="91440" tIns="45720" rIns="91440" bIns="45720" numCol="2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/>
              </a:rPr>
              <a:t>Cross scale connections.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/>
              </a:rPr>
              <a:t>Weighted feature fusion.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/>
              </a:rPr>
              <a:t>Unbounded fusion: </a:t>
            </a:r>
            <a:endParaRPr lang="en-US" sz="2000" baseline="-25000">
              <a:latin typeface="Arial Nov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>
              <a:latin typeface="Arial Nov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>
                <a:latin typeface="Arial Nova"/>
              </a:rPr>
              <a:t>Softmax-based fusion: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>
              <a:latin typeface="Arial Nov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>
              <a:latin typeface="Arial Nova"/>
            </a:endParaRPr>
          </a:p>
          <a:p>
            <a:pPr lvl="1"/>
            <a:endParaRPr lang="it-IT" sz="2000">
              <a:latin typeface="Arial Nov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>
              <a:latin typeface="Arial Nov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highlight>
                  <a:srgbClr val="FFFF00"/>
                </a:highlight>
                <a:latin typeface="Arial Nova"/>
              </a:rPr>
              <a:t>Fast normalized fusion:</a:t>
            </a:r>
            <a:r>
              <a:rPr lang="it-IT" sz="2000">
                <a:latin typeface="Arial Nova"/>
              </a:rPr>
              <a:t> </a:t>
            </a:r>
            <a:endParaRPr lang="en-US" sz="2000">
              <a:latin typeface="Arial Nov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1AF8E5C-B053-412E-A0FA-8B04550DE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33" y="1181892"/>
            <a:ext cx="8806111" cy="33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32ED5-539B-414F-9DA3-5B9C2FB6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368" y="5712153"/>
            <a:ext cx="1642055" cy="547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C5ECE-8C8E-4D1A-B968-31E8BF2B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545" y="5216763"/>
            <a:ext cx="1642055" cy="336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48CA1-618E-43BC-B844-9B937354F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191" y="4953220"/>
            <a:ext cx="2514951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3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E695973-7185-41DB-9686-BC05A6793618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OD Performance</a:t>
            </a:r>
            <a:endParaRPr lang="en-US" sz="44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EDD319-DD01-4EA7-BE65-3FA089526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69"/>
          <a:stretch/>
        </p:blipFill>
        <p:spPr>
          <a:xfrm>
            <a:off x="177318" y="2571696"/>
            <a:ext cx="4555083" cy="22473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DB9A5-29FF-42FC-95BC-75B28B8EA0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1" r="162" b="-1"/>
          <a:stretch/>
        </p:blipFill>
        <p:spPr>
          <a:xfrm>
            <a:off x="177318" y="2283187"/>
            <a:ext cx="4555083" cy="288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CA5C3B-0A73-4370-8C19-1A2476833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" t="1" r="162" b="-1"/>
          <a:stretch/>
        </p:blipFill>
        <p:spPr>
          <a:xfrm>
            <a:off x="5298740" y="308167"/>
            <a:ext cx="4555083" cy="288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F8FEF-8D82-46ED-A114-88FACD9AB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4"/>
          <a:stretch/>
        </p:blipFill>
        <p:spPr>
          <a:xfrm>
            <a:off x="5298740" y="596676"/>
            <a:ext cx="4555083" cy="2786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DC173-2476-4C34-B02B-9F8702018C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4"/>
          <a:stretch/>
        </p:blipFill>
        <p:spPr>
          <a:xfrm>
            <a:off x="5306334" y="3484689"/>
            <a:ext cx="4547490" cy="30748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5FCA79-8FBD-4272-B730-EC11F2AB4843}"/>
              </a:ext>
            </a:extLst>
          </p:cNvPr>
          <p:cNvSpPr/>
          <p:nvPr/>
        </p:nvSpPr>
        <p:spPr>
          <a:xfrm>
            <a:off x="215418" y="2612501"/>
            <a:ext cx="1451457" cy="1878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ECD04C-3E17-45BC-828A-FC0C318D1FB4}"/>
              </a:ext>
            </a:extLst>
          </p:cNvPr>
          <p:cNvSpPr/>
          <p:nvPr/>
        </p:nvSpPr>
        <p:spPr>
          <a:xfrm>
            <a:off x="5370271" y="623930"/>
            <a:ext cx="1535354" cy="2081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8DBF9-10DF-4EC5-9EA0-8707946F2844}"/>
              </a:ext>
            </a:extLst>
          </p:cNvPr>
          <p:cNvSpPr/>
          <p:nvPr/>
        </p:nvSpPr>
        <p:spPr>
          <a:xfrm>
            <a:off x="5370271" y="3478454"/>
            <a:ext cx="2028749" cy="254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A2ED5A-329F-426A-969A-929C23C01E3C}"/>
              </a:ext>
            </a:extLst>
          </p:cNvPr>
          <p:cNvSpPr/>
          <p:nvPr/>
        </p:nvSpPr>
        <p:spPr>
          <a:xfrm>
            <a:off x="5370271" y="6257965"/>
            <a:ext cx="2554529" cy="25419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A26CDA-A734-41C1-9AF5-C8C7C57C6723}"/>
              </a:ext>
            </a:extLst>
          </p:cNvPr>
          <p:cNvSpPr/>
          <p:nvPr/>
        </p:nvSpPr>
        <p:spPr>
          <a:xfrm>
            <a:off x="215419" y="4574467"/>
            <a:ext cx="1598868" cy="18784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414A2F-BEB1-4C5C-B961-5B08FE6B9663}"/>
              </a:ext>
            </a:extLst>
          </p:cNvPr>
          <p:cNvSpPr/>
          <p:nvPr/>
        </p:nvSpPr>
        <p:spPr>
          <a:xfrm>
            <a:off x="5370270" y="3145175"/>
            <a:ext cx="2757729" cy="212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1F3AD-AF3C-42CA-BB7C-236D47A93B21}"/>
              </a:ext>
            </a:extLst>
          </p:cNvPr>
          <p:cNvSpPr txBox="1"/>
          <p:nvPr/>
        </p:nvSpPr>
        <p:spPr>
          <a:xfrm>
            <a:off x="1542500" y="3148533"/>
            <a:ext cx="31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B43CAB-7203-468C-BA73-392225B0FC84}"/>
              </a:ext>
            </a:extLst>
          </p:cNvPr>
          <p:cNvSpPr txBox="1"/>
          <p:nvPr/>
        </p:nvSpPr>
        <p:spPr>
          <a:xfrm>
            <a:off x="7885240" y="6293024"/>
            <a:ext cx="31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DBEA87-85A5-4DC0-A9EF-3402EB57D167}"/>
              </a:ext>
            </a:extLst>
          </p:cNvPr>
          <p:cNvSpPr txBox="1"/>
          <p:nvPr/>
        </p:nvSpPr>
        <p:spPr>
          <a:xfrm>
            <a:off x="7294148" y="1455706"/>
            <a:ext cx="31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54383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sd_inference">
            <a:hlinkClick r:id="" action="ppaction://media"/>
            <a:extLst>
              <a:ext uri="{FF2B5EF4-FFF2-40B4-BE49-F238E27FC236}">
                <a16:creationId xmlns:a16="http://schemas.microsoft.com/office/drawing/2014/main" id="{95D1BB68-4A71-4A80-9CE5-64B1A287A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635" y="1700784"/>
            <a:ext cx="5941175" cy="3341911"/>
          </a:xfrm>
          <a:prstGeom prst="rect">
            <a:avLst/>
          </a:prstGeom>
        </p:spPr>
      </p:pic>
      <p:pic>
        <p:nvPicPr>
          <p:cNvPr id="4" name="effnet_inference">
            <a:hlinkClick r:id="" action="ppaction://media"/>
            <a:extLst>
              <a:ext uri="{FF2B5EF4-FFF2-40B4-BE49-F238E27FC236}">
                <a16:creationId xmlns:a16="http://schemas.microsoft.com/office/drawing/2014/main" id="{C4B5C120-925F-4853-982B-C3D1051E70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145669" y="1700784"/>
            <a:ext cx="5949696" cy="334670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232E5F-781B-4731-AD46-EDDE59A17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450372"/>
            <a:ext cx="11488351" cy="731520"/>
          </a:xfrm>
        </p:spPr>
        <p:txBody>
          <a:bodyPr>
            <a:normAutofit/>
          </a:bodyPr>
          <a:lstStyle/>
          <a:p>
            <a:pPr lvl="0"/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Inference Comparison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466F53-6D00-4A3B-8206-3CB0CEE40DE1}"/>
              </a:ext>
            </a:extLst>
          </p:cNvPr>
          <p:cNvSpPr/>
          <p:nvPr/>
        </p:nvSpPr>
        <p:spPr>
          <a:xfrm>
            <a:off x="300864" y="5157216"/>
            <a:ext cx="55863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Nova" panose="020B0504020202020204" pitchFamily="34" charset="0"/>
              </a:rPr>
              <a:t>Total inference time - 1548.40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Nova" panose="020B0504020202020204" pitchFamily="34" charset="0"/>
              </a:rPr>
              <a:t>0.048 second per frame (~21 FPS)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Nova" panose="020B0504020202020204" pitchFamily="34" charset="0"/>
              </a:rPr>
              <a:t>2.6 times faster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EFA66-D73E-4147-9206-D02B7D39E61A}"/>
              </a:ext>
            </a:extLst>
          </p:cNvPr>
          <p:cNvSpPr/>
          <p:nvPr/>
        </p:nvSpPr>
        <p:spPr>
          <a:xfrm>
            <a:off x="6447824" y="5175504"/>
            <a:ext cx="4841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Nova" panose="020B0504020202020204" pitchFamily="34" charset="0"/>
              </a:rPr>
              <a:t>Total inference time - 3975.87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 Nova" panose="020B0504020202020204" pitchFamily="34" charset="0"/>
              </a:rPr>
              <a:t>0.124 second per frame (~8 FPS)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4A65D-E464-455D-B290-69BD22FF297F}"/>
              </a:ext>
            </a:extLst>
          </p:cNvPr>
          <p:cNvSpPr/>
          <p:nvPr/>
        </p:nvSpPr>
        <p:spPr>
          <a:xfrm>
            <a:off x="1101246" y="1274192"/>
            <a:ext cx="3931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 Nova" panose="020B0504020202020204" pitchFamily="34" charset="0"/>
              </a:rPr>
              <a:t>SSD </a:t>
            </a:r>
            <a:r>
              <a:rPr lang="en-US" err="1">
                <a:latin typeface="Arial Nova" panose="020B0504020202020204" pitchFamily="34" charset="0"/>
              </a:rPr>
              <a:t>MobileNet</a:t>
            </a:r>
            <a:r>
              <a:rPr lang="en-US">
                <a:latin typeface="Arial Nova" panose="020B0504020202020204" pitchFamily="34" charset="0"/>
              </a:rPr>
              <a:t> V2 </a:t>
            </a:r>
            <a:r>
              <a:rPr lang="en-US" err="1">
                <a:latin typeface="Arial Nova" panose="020B0504020202020204" pitchFamily="34" charset="0"/>
              </a:rPr>
              <a:t>FPNLite</a:t>
            </a:r>
            <a:r>
              <a:rPr lang="en-US">
                <a:latin typeface="Arial Nova" panose="020B0504020202020204" pitchFamily="34" charset="0"/>
              </a:rPr>
              <a:t> 640x640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366B86-4714-4C7F-B333-1B3BD18EFAA0}"/>
              </a:ext>
            </a:extLst>
          </p:cNvPr>
          <p:cNvSpPr/>
          <p:nvPr/>
        </p:nvSpPr>
        <p:spPr>
          <a:xfrm>
            <a:off x="7740777" y="1256672"/>
            <a:ext cx="275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>
                <a:latin typeface="Arial Nova" panose="020B0504020202020204" pitchFamily="34" charset="0"/>
              </a:rPr>
              <a:t>EfficientDet</a:t>
            </a:r>
            <a:r>
              <a:rPr lang="en-US">
                <a:latin typeface="Arial Nova" panose="020B0504020202020204" pitchFamily="34" charset="0"/>
              </a:rPr>
              <a:t> D2 768x768</a:t>
            </a:r>
          </a:p>
        </p:txBody>
      </p:sp>
    </p:spTree>
    <p:extLst>
      <p:ext uri="{BB962C8B-B14F-4D97-AF65-F5344CB8AC3E}">
        <p14:creationId xmlns:p14="http://schemas.microsoft.com/office/powerpoint/2010/main" val="356945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1237FC5-FBCA-4DDC-9F98-4E5A3AB11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48" y="933450"/>
            <a:ext cx="572955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3C42478-3AD2-4AE9-BCF9-EF7F092F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550" y="914400"/>
            <a:ext cx="58931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80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61799D67-7394-40F1-BF09-D2D5DFE7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32224"/>
            <a:ext cx="9509759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695973-7185-41DB-9686-BC05A6793618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>
                <a:latin typeface="Yu Gothic UI Light"/>
                <a:ea typeface="Yu Gothic UI Light"/>
                <a:cs typeface="Calibri Light"/>
              </a:rPr>
              <a:t>CNN Model Scaling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2800-F8F3-4272-A3EB-F77AE3A689E3}"/>
              </a:ext>
            </a:extLst>
          </p:cNvPr>
          <p:cNvSpPr txBox="1"/>
          <p:nvPr/>
        </p:nvSpPr>
        <p:spPr>
          <a:xfrm>
            <a:off x="8247889" y="4702195"/>
            <a:ext cx="34381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lvl="0"/>
            <a:endParaRPr lang="en-US" sz="200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0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B656-D5D3-4EAD-B856-EF058460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49" y="394620"/>
            <a:ext cx="10515600" cy="731520"/>
          </a:xfrm>
        </p:spPr>
        <p:txBody>
          <a:bodyPr>
            <a:normAutofit/>
          </a:bodyPr>
          <a:lstStyle/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Compound Model Scaling</a:t>
            </a: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5B36C3E-8E22-44D9-BFFE-45ECF4955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0857" y="1690692"/>
            <a:ext cx="4276725" cy="2295525"/>
          </a:xfrm>
        </p:spPr>
      </p:pic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036EDE4-AC3A-41CC-8F7A-E7E1C7BA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22" y="4428333"/>
            <a:ext cx="5101086" cy="183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3397D1-3EF9-4DE0-B956-D4F8DBB4382E}"/>
              </a:ext>
            </a:extLst>
          </p:cNvPr>
          <p:cNvSpPr txBox="1"/>
          <p:nvPr/>
        </p:nvSpPr>
        <p:spPr>
          <a:xfrm>
            <a:off x="2460521" y="2354535"/>
            <a:ext cx="345358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For 2ᶲ times more computational resources :</a:t>
            </a:r>
            <a:endParaRPr lang="en-US" sz="2000" baseline="30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85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05BAEF7-83D7-49D7-9CF0-F4DC379E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02" y="2044417"/>
            <a:ext cx="10839796" cy="223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29AAD-8184-4851-BD31-CACB5A8F6755}"/>
              </a:ext>
            </a:extLst>
          </p:cNvPr>
          <p:cNvSpPr txBox="1"/>
          <p:nvPr/>
        </p:nvSpPr>
        <p:spPr>
          <a:xfrm>
            <a:off x="676102" y="4473018"/>
            <a:ext cx="10839796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 panose="020B0504020202020204" pitchFamily="34" charset="0"/>
              </a:rPr>
              <a:t>Performed NAS to come up with a baseline network using the </a:t>
            </a:r>
            <a:r>
              <a:rPr lang="en-US" sz="2000" err="1">
                <a:latin typeface="Arial Nova" panose="020B0504020202020204" pitchFamily="34" charset="0"/>
              </a:rPr>
              <a:t>AutoML</a:t>
            </a:r>
            <a:r>
              <a:rPr lang="en-US" sz="2000">
                <a:latin typeface="Arial Nova" panose="020B0504020202020204" pitchFamily="34" charset="0"/>
              </a:rPr>
              <a:t> MNAS framework.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 panose="020B0504020202020204" pitchFamily="34" charset="0"/>
              </a:rPr>
              <a:t>The resulting architecture uses mobile inverted bottleneck (</a:t>
            </a:r>
            <a:r>
              <a:rPr lang="en-US" sz="2000" err="1">
                <a:latin typeface="Arial Nova" panose="020B0504020202020204" pitchFamily="34" charset="0"/>
              </a:rPr>
              <a:t>MBConv</a:t>
            </a:r>
            <a:r>
              <a:rPr lang="en-US" sz="2000">
                <a:latin typeface="Arial Nova" panose="020B0504020202020204" pitchFamily="34" charset="0"/>
              </a:rPr>
              <a:t>).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 Nova" panose="020B0504020202020204" pitchFamily="34" charset="0"/>
              </a:rPr>
              <a:t>Alpha=1.2, beta=1.1, gamma=1.15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64AE3F1-40DC-46E2-8627-1805DC1D92F1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EfficientNet</a:t>
            </a:r>
            <a:endParaRPr lang="en-US" sz="40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672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0D7FFA-7E2F-48B3-A28C-DAE50632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007" y="1579068"/>
            <a:ext cx="5869986" cy="42062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946D45-F45B-4CAD-B336-4737D88281A2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Scaling </a:t>
            </a:r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EfficientNet</a:t>
            </a:r>
            <a:endParaRPr lang="en-US" sz="40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58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0D7FFA-7E2F-48B3-A28C-DAE50632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147" y="310112"/>
            <a:ext cx="3445430" cy="24688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946D45-F45B-4CAD-B336-4737D88281A2}"/>
              </a:ext>
            </a:extLst>
          </p:cNvPr>
          <p:cNvSpPr txBox="1">
            <a:spLocks/>
          </p:cNvSpPr>
          <p:nvPr/>
        </p:nvSpPr>
        <p:spPr>
          <a:xfrm>
            <a:off x="703649" y="450372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Scaling </a:t>
            </a:r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EfficientNet</a:t>
            </a:r>
            <a:endParaRPr lang="en-US" sz="40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3C3652-ED0D-4B11-BAF1-8A901184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9" y="2778992"/>
            <a:ext cx="921404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90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B38778-0C91-4A74-B74A-6871753A6B8D}"/>
              </a:ext>
            </a:extLst>
          </p:cNvPr>
          <p:cNvSpPr txBox="1">
            <a:spLocks/>
          </p:cNvSpPr>
          <p:nvPr/>
        </p:nvSpPr>
        <p:spPr>
          <a:xfrm>
            <a:off x="703649" y="450076"/>
            <a:ext cx="11488351" cy="731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EfficientNet</a:t>
            </a:r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 on </a:t>
            </a:r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Imagenet</a:t>
            </a:r>
            <a:endParaRPr lang="en-US" sz="40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10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3B590FCA-4059-42BA-8074-4210EA1C4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00436" y="1178645"/>
            <a:ext cx="6267618" cy="4854545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AD8695-A288-46E0-8733-3FB20D64CE80}"/>
              </a:ext>
            </a:extLst>
          </p:cNvPr>
          <p:cNvSpPr txBox="1">
            <a:spLocks/>
          </p:cNvSpPr>
          <p:nvPr/>
        </p:nvSpPr>
        <p:spPr>
          <a:xfrm>
            <a:off x="703649" y="1681852"/>
            <a:ext cx="476465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 b="1">
                <a:latin typeface="+mj-lt"/>
              </a:rPr>
              <a:t>8.6x smaller</a:t>
            </a:r>
            <a:r>
              <a:rPr lang="en-US" sz="2400">
                <a:latin typeface="+mj-lt"/>
              </a:rPr>
              <a:t> in size and </a:t>
            </a:r>
            <a:r>
              <a:rPr lang="en-US" sz="2400" b="1">
                <a:latin typeface="+mj-lt"/>
              </a:rPr>
              <a:t>6.1x faster </a:t>
            </a:r>
            <a:r>
              <a:rPr lang="en-US" sz="2400">
                <a:latin typeface="+mj-lt"/>
              </a:rPr>
              <a:t>on inference with SOTA accuracy of 84.3% (same as </a:t>
            </a:r>
            <a:r>
              <a:rPr lang="en-US" sz="2400" err="1">
                <a:latin typeface="+mj-lt"/>
              </a:rPr>
              <a:t>GPipe</a:t>
            </a:r>
            <a:r>
              <a:rPr lang="en-US" sz="2400">
                <a:latin typeface="+mj-lt"/>
              </a:rPr>
              <a:t>)</a:t>
            </a:r>
          </a:p>
          <a:p>
            <a:pPr marL="227965" indent="-227965"/>
            <a:r>
              <a:rPr lang="en-US" sz="2400" b="1">
                <a:latin typeface="+mj-lt"/>
              </a:rPr>
              <a:t>7.6x</a:t>
            </a:r>
            <a:r>
              <a:rPr lang="en-US" sz="2400">
                <a:latin typeface="+mj-lt"/>
              </a:rPr>
              <a:t> smaller and </a:t>
            </a:r>
            <a:r>
              <a:rPr lang="en-US" sz="2400" b="1">
                <a:latin typeface="+mj-lt"/>
              </a:rPr>
              <a:t>5.7x </a:t>
            </a:r>
            <a:r>
              <a:rPr lang="en-US" sz="2400">
                <a:latin typeface="+mj-lt"/>
              </a:rPr>
              <a:t>faster than ResNet-152</a:t>
            </a:r>
          </a:p>
          <a:p>
            <a:pPr marL="227965" indent="-227965"/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070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E183-8114-449B-AA19-EF7E5F87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34" y="450076"/>
            <a:ext cx="10515600" cy="731520"/>
          </a:xfrm>
        </p:spPr>
        <p:txBody>
          <a:bodyPr/>
          <a:lstStyle/>
          <a:p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Scaling </a:t>
            </a:r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MobileNets</a:t>
            </a:r>
            <a:r>
              <a:rPr lang="en-US" sz="4000" b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 &amp; </a:t>
            </a:r>
            <a:r>
              <a:rPr lang="en-US" sz="4000" b="1" err="1">
                <a:latin typeface="Yu Gothic UI Light" panose="020B0300000000000000" pitchFamily="34" charset="-128"/>
                <a:ea typeface="Yu Gothic UI Light" panose="020B0300000000000000" pitchFamily="34" charset="-128"/>
                <a:cs typeface="Calibri Light" panose="020F0302020204030204" pitchFamily="34" charset="0"/>
              </a:rPr>
              <a:t>ResNet</a:t>
            </a:r>
            <a:endParaRPr lang="en-US" sz="4000" b="1">
              <a:latin typeface="Yu Gothic UI Light" panose="020B0300000000000000" pitchFamily="34" charset="-128"/>
              <a:ea typeface="Yu Gothic UI Light" panose="020B0300000000000000" pitchFamily="34" charset="-128"/>
              <a:cs typeface="Calibri Light" panose="020F0302020204030204" pitchFamily="34" charset="0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8DD2498-E039-4AD8-8052-C47FE55148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518" y="1825625"/>
            <a:ext cx="5810964" cy="4351338"/>
          </a:xfrm>
        </p:spPr>
      </p:pic>
    </p:spTree>
    <p:extLst>
      <p:ext uri="{BB962C8B-B14F-4D97-AF65-F5344CB8AC3E}">
        <p14:creationId xmlns:p14="http://schemas.microsoft.com/office/powerpoint/2010/main" val="351980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30CF0C9-CFAF-4309-9AC0-E21B415BD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484522"/>
              </p:ext>
            </p:extLst>
          </p:nvPr>
        </p:nvGraphicFramePr>
        <p:xfrm>
          <a:off x="560438" y="969264"/>
          <a:ext cx="11253019" cy="4959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3000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3A6B"/>
      </a:accent1>
      <a:accent2>
        <a:srgbClr val="0098DC"/>
      </a:accent2>
      <a:accent3>
        <a:srgbClr val="008170"/>
      </a:accent3>
      <a:accent4>
        <a:srgbClr val="F4BD34"/>
      </a:accent4>
      <a:accent5>
        <a:srgbClr val="86AF58"/>
      </a:accent5>
      <a:accent6>
        <a:srgbClr val="9D348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XMLData TextToDisplay="%HOSTNAME%">SLB-12628W1.DIR.slb.com</XMLData>
</file>

<file path=customXml/item2.xml><?xml version="1.0" encoding="utf-8"?>
<XMLData TextToDisplay="%USERNAME%">marcolla</XMLData>
</file>

<file path=customXml/item3.xml><?xml version="1.0" encoding="utf-8"?>
<XMLData TextToDisplay="%DOCUMENTGUID%">{00000000-0000-0000-0000-000000000000}</XMLData>
</file>

<file path=customXml/item4.xml><?xml version="1.0" encoding="utf-8"?>
<XMLData TextToDisplay="%CLASSIFICATIONDATETIME%">16:57 30/01/2017</XMLDat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XMLData TextToDisplay="RightsWATCHMark">4|SCHLUMBERGER-Internal-PRIVATE|{00000000-0000-0000-0000-000000000000}</XMLData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1F7D3EA7F3774DBC7E404CAC97C300" ma:contentTypeVersion="7" ma:contentTypeDescription="Create a new document." ma:contentTypeScope="" ma:versionID="35be62f44bb449c386c7e6bdaa7bc96b">
  <xsd:schema xmlns:xsd="http://www.w3.org/2001/XMLSchema" xmlns:xs="http://www.w3.org/2001/XMLSchema" xmlns:p="http://schemas.microsoft.com/office/2006/metadata/properties" xmlns:ns3="d6030a2a-a313-41f4-aa71-7563d1637e22" xmlns:ns4="b5cd6848-ff53-49b7-9425-c4c355a6c74d" targetNamespace="http://schemas.microsoft.com/office/2006/metadata/properties" ma:root="true" ma:fieldsID="6d176bd6c6b96649886b05b3f378e898" ns3:_="" ns4:_="">
    <xsd:import namespace="d6030a2a-a313-41f4-aa71-7563d1637e22"/>
    <xsd:import namespace="b5cd6848-ff53-49b7-9425-c4c355a6c7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030a2a-a313-41f4-aa71-7563d1637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d6848-ff53-49b7-9425-c4c355a6c74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XMLData TextToDisplay="%EMAILADDRESS%">marcolla@slb.com</XMLData>
</file>

<file path=customXml/itemProps1.xml><?xml version="1.0" encoding="utf-8"?>
<ds:datastoreItem xmlns:ds="http://schemas.openxmlformats.org/officeDocument/2006/customXml" ds:itemID="{F68AFE06-6C4B-49B7-93AB-ABE59862A1BF}">
  <ds:schemaRefs/>
</ds:datastoreItem>
</file>

<file path=customXml/itemProps2.xml><?xml version="1.0" encoding="utf-8"?>
<ds:datastoreItem xmlns:ds="http://schemas.openxmlformats.org/officeDocument/2006/customXml" ds:itemID="{D11484E1-FAF2-4B2C-9F64-8F4D930F7429}">
  <ds:schemaRefs/>
</ds:datastoreItem>
</file>

<file path=customXml/itemProps3.xml><?xml version="1.0" encoding="utf-8"?>
<ds:datastoreItem xmlns:ds="http://schemas.openxmlformats.org/officeDocument/2006/customXml" ds:itemID="{94D5DDAB-9B71-4117-831E-FB6B2B8ECE24}">
  <ds:schemaRefs/>
</ds:datastoreItem>
</file>

<file path=customXml/itemProps4.xml><?xml version="1.0" encoding="utf-8"?>
<ds:datastoreItem xmlns:ds="http://schemas.openxmlformats.org/officeDocument/2006/customXml" ds:itemID="{52470E66-B69E-4701-AC60-873E55781B9D}">
  <ds:schemaRefs/>
</ds:datastoreItem>
</file>

<file path=customXml/itemProps5.xml><?xml version="1.0" encoding="utf-8"?>
<ds:datastoreItem xmlns:ds="http://schemas.openxmlformats.org/officeDocument/2006/customXml" ds:itemID="{76252877-9C16-40CE-8607-7A292C61DE11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877C04D5-5680-4F9E-9BD4-5E570DDA371A}">
  <ds:schemaRefs/>
</ds:datastoreItem>
</file>

<file path=customXml/itemProps7.xml><?xml version="1.0" encoding="utf-8"?>
<ds:datastoreItem xmlns:ds="http://schemas.openxmlformats.org/officeDocument/2006/customXml" ds:itemID="{1D77C81F-438E-4953-8A0D-EA5305F7D62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b5cd6848-ff53-49b7-9425-c4c355a6c74d"/>
    <ds:schemaRef ds:uri="http://purl.org/dc/dcmitype/"/>
    <ds:schemaRef ds:uri="d6030a2a-a313-41f4-aa71-7563d1637e22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8.xml><?xml version="1.0" encoding="utf-8"?>
<ds:datastoreItem xmlns:ds="http://schemas.openxmlformats.org/officeDocument/2006/customXml" ds:itemID="{751467FC-94FA-4F51-BDC3-D76EA032E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030a2a-a313-41f4-aa71-7563d1637e22"/>
    <ds:schemaRef ds:uri="b5cd6848-ff53-49b7-9425-c4c355a6c7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9.xml><?xml version="1.0" encoding="utf-8"?>
<ds:datastoreItem xmlns:ds="http://schemas.openxmlformats.org/officeDocument/2006/customXml" ds:itemID="{D82215E3-3EBE-4120-8D1E-66CB6197B2E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226</Words>
  <Application>Microsoft Office PowerPoint</Application>
  <PresentationFormat>Widescreen</PresentationFormat>
  <Paragraphs>58</Paragraphs>
  <Slides>14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Yu Gothic UI</vt:lpstr>
      <vt:lpstr>Yu Gothic UI Light</vt:lpstr>
      <vt:lpstr>Arial</vt:lpstr>
      <vt:lpstr>Arial Narrow</vt:lpstr>
      <vt:lpstr>Arial Nova</vt:lpstr>
      <vt:lpstr>Calibri</vt:lpstr>
      <vt:lpstr>Calibri Light</vt:lpstr>
      <vt:lpstr>Wingdings</vt:lpstr>
      <vt:lpstr>Custom Design</vt:lpstr>
      <vt:lpstr>Efficient Architectures Model Scaling</vt:lpstr>
      <vt:lpstr>PowerPoint Presentation</vt:lpstr>
      <vt:lpstr>Compound Model Scaling</vt:lpstr>
      <vt:lpstr>PowerPoint Presentation</vt:lpstr>
      <vt:lpstr>PowerPoint Presentation</vt:lpstr>
      <vt:lpstr>PowerPoint Presentation</vt:lpstr>
      <vt:lpstr>PowerPoint Presentation</vt:lpstr>
      <vt:lpstr>Scaling MobileNets &amp; ResNet</vt:lpstr>
      <vt:lpstr>PowerPoint Presentation</vt:lpstr>
      <vt:lpstr>Architecture</vt:lpstr>
      <vt:lpstr>PowerPoint Presentation</vt:lpstr>
      <vt:lpstr>PowerPoint Presentation</vt:lpstr>
      <vt:lpstr>Inference Comparison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 Floor Safety Agora</dc:title>
  <dc:creator>ABansal4@slb.com</dc:creator>
  <cp:lastModifiedBy>Ankit Bansal</cp:lastModifiedBy>
  <cp:revision>3</cp:revision>
  <dcterms:created xsi:type="dcterms:W3CDTF">2020-06-19T14:06:48Z</dcterms:created>
  <dcterms:modified xsi:type="dcterms:W3CDTF">2021-03-15T10:22:46Z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03e2fe1-4846-4393-8cf2-1bc71a04fd88_Enabled">
    <vt:lpwstr>True</vt:lpwstr>
  </property>
  <property fmtid="{D5CDD505-2E9C-101B-9397-08002B2CF9AE}" pid="3" name="MSIP_Label_703e2fe1-4846-4393-8cf2-1bc71a04fd88_SiteId">
    <vt:lpwstr>41ff26dc-250f-4b13-8981-739be8610c21</vt:lpwstr>
  </property>
  <property fmtid="{D5CDD505-2E9C-101B-9397-08002B2CF9AE}" pid="4" name="MSIP_Label_703e2fe1-4846-4393-8cf2-1bc71a04fd88_Owner">
    <vt:lpwstr>ARawat4@slb.com</vt:lpwstr>
  </property>
  <property fmtid="{D5CDD505-2E9C-101B-9397-08002B2CF9AE}" pid="5" name="MSIP_Label_703e2fe1-4846-4393-8cf2-1bc71a04fd88_SetDate">
    <vt:lpwstr>2020-06-19T14:12:51.5182899Z</vt:lpwstr>
  </property>
  <property fmtid="{D5CDD505-2E9C-101B-9397-08002B2CF9AE}" pid="6" name="MSIP_Label_703e2fe1-4846-4393-8cf2-1bc71a04fd88_Name">
    <vt:lpwstr>Public</vt:lpwstr>
  </property>
  <property fmtid="{D5CDD505-2E9C-101B-9397-08002B2CF9AE}" pid="7" name="MSIP_Label_703e2fe1-4846-4393-8cf2-1bc71a04fd88_Application">
    <vt:lpwstr>Microsoft Azure Information Protection</vt:lpwstr>
  </property>
  <property fmtid="{D5CDD505-2E9C-101B-9397-08002B2CF9AE}" pid="8" name="MSIP_Label_703e2fe1-4846-4393-8cf2-1bc71a04fd88_ActionId">
    <vt:lpwstr>ec79f336-5868-4d3c-ba34-8169efbb283e</vt:lpwstr>
  </property>
  <property fmtid="{D5CDD505-2E9C-101B-9397-08002B2CF9AE}" pid="9" name="MSIP_Label_703e2fe1-4846-4393-8cf2-1bc71a04fd88_Extended_MSFT_Method">
    <vt:lpwstr>Manual</vt:lpwstr>
  </property>
  <property fmtid="{D5CDD505-2E9C-101B-9397-08002B2CF9AE}" pid="10" name="Sensitivity">
    <vt:lpwstr>Public</vt:lpwstr>
  </property>
</Properties>
</file>